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53"/>
  </p:notesMasterIdLst>
  <p:sldIdLst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20" r:id="rId13"/>
    <p:sldId id="321" r:id="rId14"/>
    <p:sldId id="322" r:id="rId15"/>
    <p:sldId id="323" r:id="rId16"/>
    <p:sldId id="361" r:id="rId17"/>
    <p:sldId id="436" r:id="rId18"/>
    <p:sldId id="362" r:id="rId19"/>
    <p:sldId id="409" r:id="rId20"/>
    <p:sldId id="410" r:id="rId21"/>
    <p:sldId id="411" r:id="rId22"/>
    <p:sldId id="259" r:id="rId23"/>
    <p:sldId id="437" r:id="rId24"/>
    <p:sldId id="438" r:id="rId25"/>
    <p:sldId id="366" r:id="rId26"/>
    <p:sldId id="367" r:id="rId27"/>
    <p:sldId id="368" r:id="rId28"/>
    <p:sldId id="369" r:id="rId29"/>
    <p:sldId id="370" r:id="rId30"/>
    <p:sldId id="371" r:id="rId31"/>
    <p:sldId id="412" r:id="rId32"/>
    <p:sldId id="432" r:id="rId33"/>
    <p:sldId id="413" r:id="rId34"/>
    <p:sldId id="414" r:id="rId35"/>
    <p:sldId id="415" r:id="rId36"/>
    <p:sldId id="429" r:id="rId37"/>
    <p:sldId id="419" r:id="rId38"/>
    <p:sldId id="439" r:id="rId39"/>
    <p:sldId id="440" r:id="rId40"/>
    <p:sldId id="375" r:id="rId41"/>
    <p:sldId id="336" r:id="rId42"/>
    <p:sldId id="337" r:id="rId43"/>
    <p:sldId id="338" r:id="rId44"/>
    <p:sldId id="339" r:id="rId45"/>
    <p:sldId id="416" r:id="rId46"/>
    <p:sldId id="426" r:id="rId47"/>
    <p:sldId id="431" r:id="rId48"/>
    <p:sldId id="433" r:id="rId49"/>
    <p:sldId id="264" r:id="rId50"/>
    <p:sldId id="265" r:id="rId51"/>
    <p:sldId id="376" r:id="rId52"/>
  </p:sldIdLst>
  <p:sldSz cx="9144000" cy="6858000" type="screen4x3"/>
  <p:notesSz cx="6858000" cy="9144000"/>
  <p:defaultTextStyle>
    <a:defPPr>
      <a:defRPr lang="fr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6FB71-9922-0C4D-BD06-AA277277AB98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0FF1-052B-BF46-8E7D-6165BEF1BA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6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9CD83-E5A2-F544-9F36-717BE06A334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07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41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76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28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158FF20-DF65-5248-A5D2-8CD94C608E6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463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0FE8492-06D0-E043-A310-D50D8DEDC096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496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CA7998D-EE84-CC46-88F3-E759C4A8B7A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05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4B9E83-39EA-BB4C-891A-4AA2BFBB5AA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729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38D0FEA-5D5E-764C-AA89-280B9E7B55C5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23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3BAB823-5B32-B34E-9460-D51F8C953CE0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004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0071D80-A028-674E-B3A2-1D10244207AD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671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A8E90F6-F0BA-A045-B221-CD4956BF8F4F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49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585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40D88FE-509F-9644-8059-15AB9479A1D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25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25A161-7B9F-8445-8EB2-CCD0D76CD97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502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435C563-8624-1440-92D1-967D63B1C457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8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795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5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25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29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233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71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94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BE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BE"/>
              <a:t>Cliquez pour modifier les styles du texte du masque</a:t>
            </a:r>
          </a:p>
          <a:p>
            <a:pPr lvl="1"/>
            <a:r>
              <a:rPr lang="fr-BE"/>
              <a:t>Deuxième niveau</a:t>
            </a:r>
          </a:p>
          <a:p>
            <a:pPr lvl="2"/>
            <a:r>
              <a:rPr lang="fr-BE"/>
              <a:t>Troisième niveau</a:t>
            </a:r>
          </a:p>
          <a:p>
            <a:pPr lvl="3"/>
            <a:r>
              <a:rPr lang="fr-BE"/>
              <a:t>Quatrième niveau</a:t>
            </a:r>
          </a:p>
          <a:p>
            <a:pPr lvl="4"/>
            <a:r>
              <a:rPr lang="fr-BE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B6D3B8C-804E-C046-83DA-ED7C02A8AD3B}" type="datetimeFigureOut">
              <a:rPr lang="fr-FR" smtClean="0"/>
              <a:t>11/02/2021</a:t>
            </a:fld>
            <a:endParaRPr lang="fr-F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fr-F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9161517-DC2F-F34A-8C6C-B730556333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19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46275"/>
                <a:invGamma/>
              </a:schemeClr>
            </a:gs>
          </a:gsLst>
          <a:path path="rect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751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5108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75109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175110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+mn-lt"/>
              </a:defRPr>
            </a:lvl1pPr>
          </a:lstStyle>
          <a:p>
            <a:fld id="{06926281-6194-F040-B87F-007E1D0993A3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021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1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entre peinture.jpg                                            00000002&#10;SANS_TITRE                     0000000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-9525"/>
            <a:ext cx="7848600" cy="6867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443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593725" y="1716088"/>
            <a:ext cx="21288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rgbClr val="36FF26"/>
                </a:solidFill>
              </a:rPr>
              <a:t>DOMAINE</a:t>
            </a:r>
          </a:p>
          <a:p>
            <a:r>
              <a:rPr lang="fr-FR" sz="2400" b="1">
                <a:solidFill>
                  <a:srgbClr val="36FF26"/>
                </a:solidFill>
              </a:rPr>
              <a:t>BIOLOGIQUE</a:t>
            </a: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533400" y="3813175"/>
            <a:ext cx="218122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rgbClr val="36FF26"/>
                </a:solidFill>
              </a:rPr>
              <a:t>DOMAINE</a:t>
            </a:r>
          </a:p>
          <a:p>
            <a:r>
              <a:rPr lang="fr-FR" sz="2400" b="1">
                <a:solidFill>
                  <a:srgbClr val="36FF26"/>
                </a:solidFill>
              </a:rPr>
              <a:t>PHYSIQUE</a:t>
            </a:r>
          </a:p>
          <a:p>
            <a:r>
              <a:rPr lang="fr-FR" sz="2400" b="1">
                <a:solidFill>
                  <a:srgbClr val="36FF26"/>
                </a:solidFill>
              </a:rPr>
              <a:t>ET CHIMIQUE</a:t>
            </a:r>
            <a:endParaRPr lang="fr-FR">
              <a:solidFill>
                <a:srgbClr val="F2FF25"/>
              </a:solidFill>
            </a:endParaRP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2895600" y="2746375"/>
            <a:ext cx="3109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rgbClr val="FF1432"/>
                </a:solidFill>
              </a:rPr>
              <a:t>Stade prébiologique</a:t>
            </a:r>
          </a:p>
          <a:p>
            <a:r>
              <a:rPr lang="fr-FR" sz="2400" b="1">
                <a:solidFill>
                  <a:srgbClr val="FF1432"/>
                </a:solidFill>
              </a:rPr>
              <a:t>Protoorganisme</a:t>
            </a:r>
            <a:endParaRPr lang="fr-FR">
              <a:solidFill>
                <a:srgbClr val="F2FF25"/>
              </a:solidFill>
            </a:endParaRP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2895600" y="1295400"/>
            <a:ext cx="16573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2FF25"/>
                </a:solidFill>
              </a:rPr>
              <a:t>Sociétés</a:t>
            </a:r>
          </a:p>
          <a:p>
            <a:r>
              <a:rPr lang="fr-FR">
                <a:solidFill>
                  <a:srgbClr val="F2FF25"/>
                </a:solidFill>
              </a:rPr>
              <a:t>Pluricellulaires</a:t>
            </a:r>
          </a:p>
          <a:p>
            <a:r>
              <a:rPr lang="fr-FR">
                <a:solidFill>
                  <a:srgbClr val="F2FF25"/>
                </a:solidFill>
              </a:rPr>
              <a:t>Unicellulaires</a:t>
            </a:r>
          </a:p>
          <a:p>
            <a:r>
              <a:rPr lang="fr-FR">
                <a:solidFill>
                  <a:srgbClr val="F2FF25"/>
                </a:solidFill>
              </a:rPr>
              <a:t>Bactéries</a:t>
            </a:r>
          </a:p>
        </p:txBody>
      </p:sp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2819400" y="3733800"/>
            <a:ext cx="28384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2FF25"/>
                </a:solidFill>
              </a:rPr>
              <a:t>Macromolécules (ADN,…)</a:t>
            </a:r>
          </a:p>
          <a:p>
            <a:r>
              <a:rPr lang="fr-FR">
                <a:solidFill>
                  <a:srgbClr val="F2FF25"/>
                </a:solidFill>
              </a:rPr>
              <a:t>Molécules simples</a:t>
            </a:r>
          </a:p>
          <a:p>
            <a:r>
              <a:rPr lang="fr-FR">
                <a:solidFill>
                  <a:srgbClr val="F2FF25"/>
                </a:solidFill>
              </a:rPr>
              <a:t>Atomes</a:t>
            </a:r>
          </a:p>
          <a:p>
            <a:r>
              <a:rPr lang="fr-FR">
                <a:solidFill>
                  <a:srgbClr val="F2FF25"/>
                </a:solidFill>
              </a:rPr>
              <a:t>Particules élémentaires</a:t>
            </a:r>
          </a:p>
        </p:txBody>
      </p:sp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5562600" y="1447800"/>
            <a:ext cx="1555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rgbClr val="36FF26"/>
                </a:solidFill>
              </a:rPr>
              <a:t>MATIERE</a:t>
            </a:r>
          </a:p>
          <a:p>
            <a:r>
              <a:rPr lang="fr-FR" sz="2400" b="1">
                <a:solidFill>
                  <a:srgbClr val="36FF26"/>
                </a:solidFill>
              </a:rPr>
              <a:t>VIVANTE</a:t>
            </a:r>
            <a:endParaRPr lang="fr-FR">
              <a:solidFill>
                <a:srgbClr val="F2FF25"/>
              </a:solidFill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5715000" y="3889375"/>
            <a:ext cx="1555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2400" b="1">
                <a:solidFill>
                  <a:srgbClr val="10A6FF"/>
                </a:solidFill>
              </a:rPr>
              <a:t>MATIERE</a:t>
            </a:r>
          </a:p>
          <a:p>
            <a:r>
              <a:rPr lang="fr-FR" sz="2400" b="1">
                <a:solidFill>
                  <a:srgbClr val="10A6FF"/>
                </a:solidFill>
              </a:rPr>
              <a:t>INERTE</a:t>
            </a:r>
            <a:endParaRPr lang="fr-FR">
              <a:solidFill>
                <a:srgbClr val="F2FF25"/>
              </a:solidFill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7620000" y="1219200"/>
            <a:ext cx="0" cy="1295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7543800" y="3657600"/>
            <a:ext cx="0" cy="1295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 rot="-5400000">
            <a:off x="6998494" y="3898107"/>
            <a:ext cx="2432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2A0F"/>
                </a:solidFill>
              </a:rPr>
              <a:t>COMPLEXIFICATION</a:t>
            </a:r>
            <a:endParaRPr lang="fr-FR">
              <a:solidFill>
                <a:srgbClr val="FF1432"/>
              </a:solidFill>
            </a:endParaRPr>
          </a:p>
        </p:txBody>
      </p:sp>
      <p:sp>
        <p:nvSpPr>
          <p:cNvPr id="113676" name="Rectangle 12"/>
          <p:cNvSpPr>
            <a:spLocks noChangeArrowheads="1"/>
          </p:cNvSpPr>
          <p:nvPr/>
        </p:nvSpPr>
        <p:spPr bwMode="auto">
          <a:xfrm rot="-5399930">
            <a:off x="7462044" y="1605757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F2A0F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180208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DiaBioOrigUniv06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0"/>
            <a:ext cx="9217025" cy="5889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291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iaBioOrigUniv0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0"/>
            <a:ext cx="4430713" cy="6935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309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iaBioOrigUniv0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0"/>
            <a:ext cx="8569325" cy="6937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890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iaBioOrigUniv0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8000"/>
            <a:ext cx="9217025" cy="588962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A1AEA76-F999-3846-AE63-5F604E3CB796}"/>
              </a:ext>
            </a:extLst>
          </p:cNvPr>
          <p:cNvSpPr txBox="1"/>
          <p:nvPr/>
        </p:nvSpPr>
        <p:spPr>
          <a:xfrm>
            <a:off x="1979712" y="692696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FFF00"/>
                </a:solidFill>
              </a:rPr>
              <a:t>UV, éclairs, chaleur, volcans…</a:t>
            </a:r>
          </a:p>
          <a:p>
            <a:r>
              <a:rPr lang="fr-FR" sz="2400" dirty="0">
                <a:solidFill>
                  <a:srgbClr val="FFFF00"/>
                </a:solidFill>
              </a:rPr>
              <a:t>H</a:t>
            </a:r>
            <a:r>
              <a:rPr lang="fr-FR" sz="2400" baseline="-25000" dirty="0">
                <a:solidFill>
                  <a:srgbClr val="FFFF00"/>
                </a:solidFill>
              </a:rPr>
              <a:t>2</a:t>
            </a:r>
            <a:r>
              <a:rPr lang="fr-FR" sz="2400" dirty="0">
                <a:solidFill>
                  <a:srgbClr val="FFFF00"/>
                </a:solidFill>
              </a:rPr>
              <a:t>O, CH</a:t>
            </a:r>
            <a:r>
              <a:rPr lang="fr-FR" sz="2400" baseline="-25000" dirty="0">
                <a:solidFill>
                  <a:srgbClr val="FFFF00"/>
                </a:solidFill>
              </a:rPr>
              <a:t>4</a:t>
            </a:r>
            <a:r>
              <a:rPr lang="fr-FR" sz="2400" dirty="0">
                <a:solidFill>
                  <a:srgbClr val="FFFF00"/>
                </a:solidFill>
              </a:rPr>
              <a:t>, NH</a:t>
            </a:r>
            <a:r>
              <a:rPr lang="fr-FR" sz="2400" baseline="-25000" dirty="0">
                <a:solidFill>
                  <a:srgbClr val="FFFF00"/>
                </a:solidFill>
              </a:rPr>
              <a:t>3</a:t>
            </a:r>
            <a:r>
              <a:rPr lang="fr-FR" sz="2400" dirty="0">
                <a:solidFill>
                  <a:srgbClr val="FFFF00"/>
                </a:solidFill>
              </a:rPr>
              <a:t>, H</a:t>
            </a:r>
            <a:r>
              <a:rPr lang="fr-FR" sz="2400" baseline="-25000" dirty="0">
                <a:solidFill>
                  <a:srgbClr val="FFFF00"/>
                </a:solidFill>
              </a:rPr>
              <a:t>2</a:t>
            </a:r>
            <a:r>
              <a:rPr lang="fr-FR" sz="2400" dirty="0">
                <a:solidFill>
                  <a:srgbClr val="FFFF00"/>
                </a:solidFill>
              </a:rPr>
              <a:t>, CO, CO</a:t>
            </a:r>
            <a:r>
              <a:rPr lang="fr-FR" sz="2400" baseline="-25000" dirty="0">
                <a:solidFill>
                  <a:srgbClr val="FFFF00"/>
                </a:solidFill>
              </a:rPr>
              <a:t>2</a:t>
            </a:r>
            <a:r>
              <a:rPr lang="fr-FR" sz="2400" dirty="0">
                <a:solidFill>
                  <a:srgbClr val="FFFF00"/>
                </a:solidFill>
              </a:rPr>
              <a:t>, H</a:t>
            </a:r>
            <a:r>
              <a:rPr lang="fr-FR" sz="2400" baseline="-25000" dirty="0">
                <a:solidFill>
                  <a:srgbClr val="FFFF00"/>
                </a:solidFill>
              </a:rPr>
              <a:t>2</a:t>
            </a:r>
            <a:r>
              <a:rPr lang="fr-FR" sz="2400" dirty="0">
                <a:solidFill>
                  <a:srgbClr val="FFFF00"/>
                </a:solidFill>
              </a:rPr>
              <a:t>S, N</a:t>
            </a:r>
            <a:r>
              <a:rPr lang="fr-FR" sz="2400" baseline="-25000" dirty="0">
                <a:solidFill>
                  <a:srgbClr val="FFFF00"/>
                </a:solidFill>
              </a:rPr>
              <a:t>2</a:t>
            </a:r>
            <a:r>
              <a:rPr lang="fr-FR" sz="2400" dirty="0">
                <a:solidFill>
                  <a:srgbClr val="FFFF00"/>
                </a:solidFill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295195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DiaBio9_10_03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588"/>
            <a:ext cx="7254875" cy="6907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346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D277F49-2F48-D74B-8426-B4D77453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31" y="24735"/>
            <a:ext cx="6427737" cy="6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5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DiaBioOrigUniv0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450" y="0"/>
            <a:ext cx="6553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5945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2" descr="DiaBio9_10_042"/>
          <p:cNvPicPr>
            <a:picLocks noChangeAspect="1" noChangeArrowheads="1"/>
          </p:cNvPicPr>
          <p:nvPr/>
        </p:nvPicPr>
        <p:blipFill>
          <a:blip r:embed="rId2"/>
          <a:srcRect r="3162"/>
          <a:stretch>
            <a:fillRect/>
          </a:stretch>
        </p:blipFill>
        <p:spPr bwMode="auto">
          <a:xfrm>
            <a:off x="0" y="620713"/>
            <a:ext cx="9180513" cy="5684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944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DiaBio9_10_043"/>
          <p:cNvPicPr>
            <a:picLocks noChangeAspect="1" noChangeArrowheads="1"/>
          </p:cNvPicPr>
          <p:nvPr/>
        </p:nvPicPr>
        <p:blipFill>
          <a:blip r:embed="rId2"/>
          <a:srcRect t="2870" b="2740"/>
          <a:stretch>
            <a:fillRect/>
          </a:stretch>
        </p:blipFill>
        <p:spPr bwMode="auto">
          <a:xfrm>
            <a:off x="684213" y="144463"/>
            <a:ext cx="7991475" cy="6669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623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DiaBio9_10_0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15925"/>
            <a:ext cx="9180513" cy="6049963"/>
          </a:xfrm>
          <a:prstGeom prst="rect">
            <a:avLst/>
          </a:prstGeom>
          <a:noFill/>
        </p:spPr>
      </p:pic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288925" y="950913"/>
            <a:ext cx="1504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Van Helmont</a:t>
            </a:r>
          </a:p>
          <a:p>
            <a:r>
              <a:rPr lang="fr-FR"/>
              <a:t>(1579-1644)</a:t>
            </a:r>
          </a:p>
        </p:txBody>
      </p:sp>
    </p:spTree>
    <p:extLst>
      <p:ext uri="{BB962C8B-B14F-4D97-AF65-F5344CB8AC3E}">
        <p14:creationId xmlns:p14="http://schemas.microsoft.com/office/powerpoint/2010/main" val="928339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 descr="DiaBio9_10_0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3525"/>
            <a:ext cx="9180513" cy="6356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262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F600D0-8B66-2143-B443-CB5E9C51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4624"/>
            <a:ext cx="5184576" cy="69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4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1BE2CC0-4B39-DE4C-96AA-4131AA64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0"/>
            <a:ext cx="5616624" cy="68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13963FD-9898-844F-8734-40F1BE45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0"/>
            <a:ext cx="5472608" cy="68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DiaBioOrigUniv07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8425" y="0"/>
            <a:ext cx="64071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068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DiaBioOrigUniv08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0"/>
            <a:ext cx="4430713" cy="6935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3268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DiaBioOrigUniv08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15938"/>
            <a:ext cx="9217025" cy="5872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669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DiaBioOrigUniv08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3" y="0"/>
            <a:ext cx="6654800" cy="6932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354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DiaBioOrigUniv0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0"/>
            <a:ext cx="4430713" cy="6935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12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 descr="DiaBioOrigUniv0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762000"/>
            <a:ext cx="5048250" cy="76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605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DiaBio9_10_0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2825" y="0"/>
            <a:ext cx="4624388" cy="6929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644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DiaBio9_10_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4900"/>
            <a:ext cx="9180513" cy="4665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243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2" descr="Diabio3_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69338" cy="688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5339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DiaBio9_10_0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4825"/>
            <a:ext cx="9180513" cy="5872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392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 descr="DiaBio9_10_047"/>
          <p:cNvPicPr>
            <a:picLocks noChangeAspect="1" noChangeArrowheads="1"/>
          </p:cNvPicPr>
          <p:nvPr/>
        </p:nvPicPr>
        <p:blipFill>
          <a:blip r:embed="rId2"/>
          <a:srcRect r="1149"/>
          <a:stretch>
            <a:fillRect/>
          </a:stretch>
        </p:blipFill>
        <p:spPr bwMode="auto">
          <a:xfrm>
            <a:off x="0" y="1023938"/>
            <a:ext cx="9180513" cy="4883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354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 descr="DiaBio9_10_0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0"/>
            <a:ext cx="6154738" cy="689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093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Diabio2_0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-22225"/>
            <a:ext cx="8353425" cy="6900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0489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 descr="Sans titre-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3657600"/>
            <a:ext cx="4800600" cy="3200400"/>
          </a:xfrm>
          <a:prstGeom prst="rect">
            <a:avLst/>
          </a:prstGeom>
          <a:noFill/>
        </p:spPr>
      </p:pic>
      <p:pic>
        <p:nvPicPr>
          <p:cNvPr id="174083" name="Picture 3" descr="Sans titre-8"/>
          <p:cNvPicPr>
            <a:picLocks noChangeAspect="1" noChangeArrowheads="1"/>
          </p:cNvPicPr>
          <p:nvPr/>
        </p:nvPicPr>
        <p:blipFill>
          <a:blip r:embed="rId3"/>
          <a:srcRect r="795"/>
          <a:stretch>
            <a:fillRect/>
          </a:stretch>
        </p:blipFill>
        <p:spPr bwMode="auto">
          <a:xfrm>
            <a:off x="0" y="0"/>
            <a:ext cx="4724400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4" name="Text Box 4"/>
          <p:cNvSpPr txBox="1">
            <a:spLocks noChangeArrowheads="1"/>
          </p:cNvSpPr>
          <p:nvPr/>
        </p:nvSpPr>
        <p:spPr bwMode="auto">
          <a:xfrm>
            <a:off x="4784725" y="1331913"/>
            <a:ext cx="41354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Polymérisation dans une gouttelette de</a:t>
            </a:r>
          </a:p>
          <a:p>
            <a:r>
              <a:rPr lang="fr-FR"/>
              <a:t>COACERVAT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365125" y="4684713"/>
            <a:ext cx="31067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/>
              <a:t>Une réaction en deux étapes</a:t>
            </a:r>
          </a:p>
        </p:txBody>
      </p:sp>
    </p:spTree>
    <p:extLst>
      <p:ext uri="{BB962C8B-B14F-4D97-AF65-F5344CB8AC3E}">
        <p14:creationId xmlns:p14="http://schemas.microsoft.com/office/powerpoint/2010/main" val="2030098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9AEDF41-A0B2-C942-9B67-E40B5394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" y="0"/>
            <a:ext cx="9140888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0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7989C33-B089-A443-8DF9-791C53F4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48"/>
            <a:ext cx="9144000" cy="5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1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 descr="DiaBio9_10_0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8063" y="0"/>
            <a:ext cx="458787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905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DiaBioOrigUniv05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0"/>
            <a:ext cx="4840288" cy="6858000"/>
          </a:xfrm>
          <a:prstGeom prst="rect">
            <a:avLst/>
          </a:prstGeom>
          <a:noFill/>
        </p:spPr>
      </p:pic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152400" y="762000"/>
            <a:ext cx="1558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2FF25"/>
                </a:solidFill>
              </a:rPr>
              <a:t>XVII</a:t>
            </a:r>
            <a:r>
              <a:rPr lang="fr-FR" baseline="30000">
                <a:solidFill>
                  <a:srgbClr val="F2FF25"/>
                </a:solidFill>
              </a:rPr>
              <a:t>ème</a:t>
            </a:r>
            <a:r>
              <a:rPr lang="fr-FR">
                <a:solidFill>
                  <a:srgbClr val="F2FF25"/>
                </a:solidFill>
              </a:rPr>
              <a:t> siècle</a:t>
            </a:r>
          </a:p>
        </p:txBody>
      </p:sp>
    </p:spTree>
    <p:extLst>
      <p:ext uri="{BB962C8B-B14F-4D97-AF65-F5344CB8AC3E}">
        <p14:creationId xmlns:p14="http://schemas.microsoft.com/office/powerpoint/2010/main" val="109741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iaBioOrigUniv08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850"/>
            <a:ext cx="9217025" cy="6516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934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iaBioOrigUniv08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0988"/>
            <a:ext cx="9217025" cy="6346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7991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aBioOrigUniv08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7025" cy="6938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3861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iaBioOrigUniv08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0"/>
            <a:ext cx="8772525" cy="681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576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DiaBio9_10_0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0"/>
            <a:ext cx="8108950" cy="6896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1526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2_Cellules_Min.jpg                                             005308CCMacintosh HD                   C5939968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054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1287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 descr="Diabio2_0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-26988"/>
            <a:ext cx="8496300" cy="6935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9818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 descr="Sans titre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9169400" cy="5961063"/>
          </a:xfrm>
          <a:prstGeom prst="rect">
            <a:avLst/>
          </a:prstGeom>
          <a:noFill/>
        </p:spPr>
      </p:pic>
      <p:sp>
        <p:nvSpPr>
          <p:cNvPr id="194564" name="Text Box 4"/>
          <p:cNvSpPr txBox="1">
            <a:spLocks noChangeArrowheads="1"/>
          </p:cNvSpPr>
          <p:nvPr/>
        </p:nvSpPr>
        <p:spPr bwMode="auto">
          <a:xfrm>
            <a:off x="0" y="3505200"/>
            <a:ext cx="9296400" cy="325596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  <a:p>
            <a:pPr>
              <a:spcBef>
                <a:spcPct val="50000"/>
              </a:spcBef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13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87285B1-40FF-2747-B176-5221E55D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0" y="920821"/>
            <a:ext cx="9158699" cy="50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00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55031E0-B2CA-9A4E-9A93-62C02BF9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0"/>
            <a:ext cx="6048672" cy="68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DiaBioOrigUniv0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525" y="0"/>
            <a:ext cx="5313363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474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 descr="diasBio02EvolOrga0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01638"/>
            <a:ext cx="9217025" cy="6105525"/>
          </a:xfrm>
          <a:prstGeom prst="rect">
            <a:avLst/>
          </a:prstGeom>
          <a:noFill/>
        </p:spPr>
      </p:pic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1486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 sz="4400" b="1">
                <a:solidFill>
                  <a:srgbClr val="FF2A0F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2 MILLARDS D’ANNEES -&gt; </a:t>
            </a:r>
            <a:r>
              <a:rPr lang="fr-FR" sz="4400" b="1">
                <a:solidFill>
                  <a:schemeClr val="accent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O2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 flipV="1">
            <a:off x="8458200" y="914400"/>
            <a:ext cx="457200" cy="60960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7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utoUpdateAnimBg="0"/>
      <p:bldP spid="1300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DiaBioOrigUniv0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0925" y="0"/>
            <a:ext cx="4502150" cy="6858000"/>
          </a:xfrm>
          <a:prstGeom prst="rect">
            <a:avLst/>
          </a:prstGeom>
          <a:noFill/>
        </p:spPr>
      </p:pic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288925" y="341313"/>
            <a:ext cx="1622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F2FF25"/>
                </a:solidFill>
              </a:rPr>
              <a:t>XVIII</a:t>
            </a:r>
            <a:r>
              <a:rPr lang="fr-FR" baseline="30000">
                <a:solidFill>
                  <a:srgbClr val="F2FF25"/>
                </a:solidFill>
              </a:rPr>
              <a:t>ème</a:t>
            </a:r>
            <a:r>
              <a:rPr lang="fr-FR">
                <a:solidFill>
                  <a:srgbClr val="F2FF25"/>
                </a:solidFill>
              </a:rPr>
              <a:t> siècle</a:t>
            </a:r>
          </a:p>
        </p:txBody>
      </p:sp>
    </p:spTree>
    <p:extLst>
      <p:ext uri="{BB962C8B-B14F-4D97-AF65-F5344CB8AC3E}">
        <p14:creationId xmlns:p14="http://schemas.microsoft.com/office/powerpoint/2010/main" val="87386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DiaBioOrigUniv0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0"/>
            <a:ext cx="8812212" cy="682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724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DiaBio9_10_0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963" y="0"/>
            <a:ext cx="5456237" cy="6894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886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DiaBioOrigUniv064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7025" cy="6927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9280236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PascalPoncin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̀mePascalPoncin" id="{19B51DE9-9C96-DF4F-8B30-9F5985854148}" vid="{B443930F-7FD8-F547-9FE4-1174CD7544CD}"/>
    </a:ext>
  </a:extLst>
</a:theme>
</file>

<file path=ppt/theme/theme2.xml><?xml version="1.0" encoding="utf-8"?>
<a:theme xmlns:a="http://schemas.openxmlformats.org/drawingml/2006/main" name="Nouvelle présentation">
  <a:themeElements>
    <a:clrScheme name="">
      <a:dk1>
        <a:srgbClr val="003366"/>
      </a:dk1>
      <a:lt1>
        <a:srgbClr val="FFFFFF"/>
      </a:lt1>
      <a:dk2>
        <a:srgbClr val="000072"/>
      </a:dk2>
      <a:lt2>
        <a:srgbClr val="CCFFFF"/>
      </a:lt2>
      <a:accent1>
        <a:srgbClr val="3366CC"/>
      </a:accent1>
      <a:accent2>
        <a:srgbClr val="00B000"/>
      </a:accent2>
      <a:accent3>
        <a:srgbClr val="AAAABC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Nouvelle pré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ThèmePascalPoncin</Template>
  <TotalTime>0</TotalTime>
  <Words>78</Words>
  <Application>Microsoft Macintosh PowerPoint</Application>
  <PresentationFormat>Affichage à l'écran (4:3)</PresentationFormat>
  <Paragraphs>38</Paragraphs>
  <Slides>50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55" baseType="lpstr">
      <vt:lpstr>Arial</vt:lpstr>
      <vt:lpstr>Calibri</vt:lpstr>
      <vt:lpstr>Times</vt:lpstr>
      <vt:lpstr>ThèmePascalPoncin</vt:lpstr>
      <vt:lpstr>Nouvelle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Alice Ledent</dc:creator>
  <cp:lastModifiedBy>Alice Ledent</cp:lastModifiedBy>
  <cp:revision>1</cp:revision>
  <dcterms:created xsi:type="dcterms:W3CDTF">2021-02-11T10:57:44Z</dcterms:created>
  <dcterms:modified xsi:type="dcterms:W3CDTF">2021-02-11T10:58:24Z</dcterms:modified>
</cp:coreProperties>
</file>